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96" r:id="rId9"/>
    <p:sldId id="303" r:id="rId10"/>
    <p:sldId id="410" r:id="rId11"/>
    <p:sldId id="276" r:id="rId12"/>
    <p:sldId id="262" r:id="rId13"/>
    <p:sldId id="358" r:id="rId14"/>
    <p:sldId id="397" r:id="rId15"/>
    <p:sldId id="263" r:id="rId16"/>
    <p:sldId id="359" r:id="rId17"/>
    <p:sldId id="264" r:id="rId18"/>
    <p:sldId id="360" r:id="rId19"/>
    <p:sldId id="398" r:id="rId20"/>
    <p:sldId id="265" r:id="rId21"/>
    <p:sldId id="361" r:id="rId22"/>
    <p:sldId id="266" r:id="rId23"/>
    <p:sldId id="362" r:id="rId24"/>
    <p:sldId id="363" r:id="rId25"/>
    <p:sldId id="364" r:id="rId26"/>
    <p:sldId id="365" r:id="rId27"/>
    <p:sldId id="404" r:id="rId28"/>
    <p:sldId id="338" r:id="rId29"/>
    <p:sldId id="336" r:id="rId30"/>
    <p:sldId id="405" r:id="rId31"/>
    <p:sldId id="354" r:id="rId32"/>
    <p:sldId id="406" r:id="rId33"/>
    <p:sldId id="399" r:id="rId34"/>
    <p:sldId id="400" r:id="rId35"/>
    <p:sldId id="357" r:id="rId36"/>
    <p:sldId id="401" r:id="rId37"/>
    <p:sldId id="407" r:id="rId38"/>
    <p:sldId id="320" r:id="rId39"/>
    <p:sldId id="403" r:id="rId40"/>
    <p:sldId id="408" r:id="rId41"/>
    <p:sldId id="40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Sequence Quality Assessment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</p:spTree>
    <p:extLst>
      <p:ext uri="{BB962C8B-B14F-4D97-AF65-F5344CB8AC3E}">
        <p14:creationId xmlns:p14="http://schemas.microsoft.com/office/powerpoint/2010/main" val="38538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  <p:sp>
        <p:nvSpPr>
          <p:cNvPr id="3" name="TextBox 2"/>
          <p:cNvSpPr txBox="1"/>
          <p:nvPr/>
        </p:nvSpPr>
        <p:spPr>
          <a:xfrm>
            <a:off x="2001286" y="6398926"/>
            <a:ext cx="427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Normal/Gaussian Distribution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84614" y="5401724"/>
            <a:ext cx="306564" cy="99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48" y="992749"/>
            <a:ext cx="2457698" cy="1843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6999" y="2872089"/>
            <a:ext cx="255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 peak indicates </a:t>
            </a:r>
          </a:p>
          <a:p>
            <a:r>
              <a:rPr lang="en-US" dirty="0" smtClean="0"/>
              <a:t>specific motif. Adapters</a:t>
            </a:r>
            <a:br>
              <a:rPr lang="en-US" dirty="0" smtClean="0"/>
            </a:br>
            <a:r>
              <a:rPr lang="en-US" dirty="0" smtClean="0"/>
              <a:t>are the usual suspect.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3518" y="2215436"/>
            <a:ext cx="277368" cy="65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8" y="2872089"/>
            <a:ext cx="307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might be contamination</a:t>
            </a:r>
            <a:br>
              <a:rPr lang="en-US" dirty="0" smtClean="0"/>
            </a:br>
            <a:r>
              <a:rPr lang="en-US" dirty="0" smtClean="0"/>
              <a:t>or a feature of the genome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08682" y="5401724"/>
            <a:ext cx="1401435" cy="997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2262734" y="3518420"/>
            <a:ext cx="2351183" cy="2029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58" y="3747375"/>
            <a:ext cx="2400514" cy="18003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5017" y="5582427"/>
            <a:ext cx="228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Wider or multiple </a:t>
            </a:r>
            <a:br>
              <a:rPr lang="en-US" dirty="0" smtClean="0"/>
            </a:br>
            <a:r>
              <a:rPr lang="en-US" dirty="0" smtClean="0"/>
              <a:t>distributions suggest</a:t>
            </a:r>
            <a:br>
              <a:rPr lang="en-US" dirty="0" smtClean="0"/>
            </a:br>
            <a:r>
              <a:rPr lang="en-US" dirty="0" smtClean="0"/>
              <a:t>contamination.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664099" y="5284931"/>
            <a:ext cx="262769" cy="437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57" t="20586" r="18670" b="13279"/>
          <a:stretch/>
        </p:blipFill>
        <p:spPr>
          <a:xfrm>
            <a:off x="858701" y="1088628"/>
            <a:ext cx="7424708" cy="5247738"/>
          </a:xfrm>
        </p:spPr>
      </p:pic>
      <p:sp>
        <p:nvSpPr>
          <p:cNvPr id="3" name="TextBox 2"/>
          <p:cNvSpPr txBox="1"/>
          <p:nvPr/>
        </p:nvSpPr>
        <p:spPr>
          <a:xfrm>
            <a:off x="6162842" y="632299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</p:spTree>
    <p:extLst>
      <p:ext uri="{BB962C8B-B14F-4D97-AF65-F5344CB8AC3E}">
        <p14:creationId xmlns:p14="http://schemas.microsoft.com/office/powerpoint/2010/main" val="21750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  <p:sp>
        <p:nvSpPr>
          <p:cNvPr id="3" name="TextBox 2"/>
          <p:cNvSpPr txBox="1"/>
          <p:nvPr/>
        </p:nvSpPr>
        <p:spPr>
          <a:xfrm>
            <a:off x="6139194" y="1200976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194" y="2163783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sequence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9194" y="2728078"/>
            <a:ext cx="243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Sequences over 75bp</a:t>
            </a:r>
            <a:br>
              <a:rPr lang="en-US" dirty="0" smtClean="0"/>
            </a:br>
            <a:r>
              <a:rPr lang="en-US" dirty="0" smtClean="0"/>
              <a:t>are truncated to 50bp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004405" y="3810406"/>
            <a:ext cx="46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of sequences with duplication 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9" y="3374409"/>
            <a:ext cx="4148364" cy="31112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25433" y="5770319"/>
            <a:ext cx="817504" cy="71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062" y="6414196"/>
            <a:ext cx="606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shows 10%+ sequences with high duplication levels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68890" y="6321863"/>
            <a:ext cx="2565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74" y="4029394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peak persists in the red trace</a:t>
            </a:r>
            <a:br>
              <a:rPr lang="en-US" dirty="0" smtClean="0"/>
            </a:br>
            <a:r>
              <a:rPr lang="en-US" dirty="0" smtClean="0"/>
              <a:t>then there might be severe</a:t>
            </a:r>
            <a:br>
              <a:rPr lang="en-US" dirty="0" smtClean="0"/>
            </a:br>
            <a:r>
              <a:rPr lang="en-US" dirty="0" smtClean="0"/>
              <a:t>technical duplication or </a:t>
            </a:r>
            <a:br>
              <a:rPr lang="en-US" dirty="0" smtClean="0"/>
            </a:br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73604" y="5123374"/>
            <a:ext cx="204376" cy="109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419" y="2404912"/>
            <a:ext cx="239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data is left</a:t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 err="1" smtClean="0"/>
              <a:t>deduplication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00647" y="1562120"/>
            <a:ext cx="627727" cy="437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3938744" y="1935958"/>
            <a:ext cx="853831" cy="46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419" y="39230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trace should show</a:t>
            </a:r>
            <a:br>
              <a:rPr lang="en-US" dirty="0" smtClean="0"/>
            </a:br>
            <a:r>
              <a:rPr lang="en-US" dirty="0" smtClean="0"/>
              <a:t>sequences in library </a:t>
            </a:r>
            <a:br>
              <a:rPr lang="en-US" dirty="0" smtClean="0"/>
            </a:br>
            <a:r>
              <a:rPr lang="en-US" dirty="0" smtClean="0"/>
              <a:t>are diverse. Many low</a:t>
            </a:r>
            <a:br>
              <a:rPr lang="en-US" dirty="0" smtClean="0"/>
            </a:br>
            <a:r>
              <a:rPr lang="en-US" dirty="0" smtClean="0"/>
              <a:t>frequency sequences.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547419" y="5123374"/>
            <a:ext cx="978084" cy="64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</p:spTree>
    <p:extLst>
      <p:ext uri="{BB962C8B-B14F-4D97-AF65-F5344CB8AC3E}">
        <p14:creationId xmlns:p14="http://schemas.microsoft.com/office/powerpoint/2010/main" val="10637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  <p:sp>
        <p:nvSpPr>
          <p:cNvPr id="5" name="TextBox 4"/>
          <p:cNvSpPr txBox="1"/>
          <p:nvPr/>
        </p:nvSpPr>
        <p:spPr>
          <a:xfrm>
            <a:off x="6066204" y="1098783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487" y="1565569"/>
            <a:ext cx="40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sequence that is more than 0.1%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09" y="1788911"/>
            <a:ext cx="3225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Overrepresented sequences</a:t>
            </a:r>
            <a:br>
              <a:rPr lang="en-US" dirty="0" smtClean="0"/>
            </a:br>
            <a:r>
              <a:rPr lang="en-US" dirty="0" smtClean="0"/>
              <a:t>are matched against known</a:t>
            </a:r>
            <a:br>
              <a:rPr lang="en-US" dirty="0" smtClean="0"/>
            </a:br>
            <a:r>
              <a:rPr lang="en-US" dirty="0" smtClean="0"/>
              <a:t>contaminants.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Match hits are not conclusive,</a:t>
            </a:r>
            <a:br>
              <a:rPr lang="en-US" dirty="0" smtClean="0"/>
            </a:br>
            <a:r>
              <a:rPr lang="en-US" dirty="0" smtClean="0"/>
              <a:t>but indicative.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Matches must be &gt;20bp and</a:t>
            </a:r>
            <a:br>
              <a:rPr lang="en-US" dirty="0" smtClean="0"/>
            </a:br>
            <a:r>
              <a:rPr lang="en-US" dirty="0" smtClean="0"/>
              <a:t>only 1 mismatch.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811" y="2657064"/>
            <a:ext cx="309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 content specifically</a:t>
            </a:r>
            <a:br>
              <a:rPr lang="en-US" dirty="0" smtClean="0"/>
            </a:br>
            <a:r>
              <a:rPr lang="en-US" dirty="0" smtClean="0"/>
              <a:t>checks k-</a:t>
            </a:r>
            <a:r>
              <a:rPr lang="en-US" dirty="0" err="1" smtClean="0"/>
              <a:t>mers</a:t>
            </a:r>
            <a:r>
              <a:rPr lang="en-US" dirty="0" smtClean="0"/>
              <a:t> for matches</a:t>
            </a:r>
            <a:br>
              <a:rPr lang="en-US" dirty="0" smtClean="0"/>
            </a:br>
            <a:r>
              <a:rPr lang="en-US" dirty="0" smtClean="0"/>
              <a:t>to known adapter sequence.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4" y="4896165"/>
            <a:ext cx="4148162" cy="1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</p:spTree>
    <p:extLst>
      <p:ext uri="{BB962C8B-B14F-4D97-AF65-F5344CB8AC3E}">
        <p14:creationId xmlns:p14="http://schemas.microsoft.com/office/powerpoint/2010/main" val="10136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  <p:sp>
        <p:nvSpPr>
          <p:cNvPr id="3" name="TextBox 2"/>
          <p:cNvSpPr txBox="1"/>
          <p:nvPr/>
        </p:nvSpPr>
        <p:spPr>
          <a:xfrm>
            <a:off x="2817469" y="1203068"/>
            <a:ext cx="585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k-</a:t>
            </a:r>
            <a:r>
              <a:rPr lang="en-US" dirty="0" err="1" smtClean="0"/>
              <a:t>mer</a:t>
            </a:r>
            <a:r>
              <a:rPr lang="en-US" dirty="0" smtClean="0"/>
              <a:t> over-represented along the length of a read?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k-</a:t>
            </a:r>
            <a:r>
              <a:rPr lang="en-US" dirty="0" err="1" smtClean="0"/>
              <a:t>mers</a:t>
            </a:r>
            <a:r>
              <a:rPr lang="en-US" dirty="0" smtClean="0"/>
              <a:t> should have equal probability</a:t>
            </a:r>
            <a:br>
              <a:rPr lang="en-US" dirty="0" smtClean="0"/>
            </a:br>
            <a:r>
              <a:rPr lang="en-US" dirty="0" smtClean="0"/>
              <a:t>of occurring at any position in the read.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3453" y="3416226"/>
            <a:ext cx="24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are consistent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adapter sequence.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7176" y="1576720"/>
            <a:ext cx="671521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4"/>
          </p:cNvCxnSpPr>
          <p:nvPr/>
        </p:nvCxnSpPr>
        <p:spPr>
          <a:xfrm flipV="1">
            <a:off x="7342937" y="3007447"/>
            <a:ext cx="0" cy="52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44" y="6394475"/>
            <a:ext cx="599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k is 7. K-</a:t>
            </a:r>
            <a:r>
              <a:rPr lang="en-US" dirty="0" err="1" smtClean="0"/>
              <a:t>mer</a:t>
            </a:r>
            <a:r>
              <a:rPr lang="en-US" dirty="0" smtClean="0"/>
              <a:t> size can be increased with option -k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7060" y="2175289"/>
            <a:ext cx="1620410" cy="4058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07246" y="3795806"/>
            <a:ext cx="313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Over-representation at the</a:t>
            </a:r>
            <a:br>
              <a:rPr lang="en-US" dirty="0" smtClean="0"/>
            </a:br>
            <a:r>
              <a:rPr lang="en-US" dirty="0" smtClean="0"/>
              <a:t>beginning of the read implies</a:t>
            </a:r>
            <a:br>
              <a:rPr lang="en-US" dirty="0" smtClean="0"/>
            </a:br>
            <a:r>
              <a:rPr lang="en-US" dirty="0" smtClean="0"/>
              <a:t>many adapters with no DNA</a:t>
            </a:r>
            <a:br>
              <a:rPr lang="en-US" dirty="0" smtClean="0"/>
            </a:br>
            <a:r>
              <a:rPr lang="en-US" dirty="0" smtClean="0"/>
              <a:t>fragment in between.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17469" y="3985597"/>
            <a:ext cx="189777" cy="14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67" t="66902" r="49440" b="-922"/>
          <a:stretch/>
        </p:blipFill>
        <p:spPr>
          <a:xfrm>
            <a:off x="992683" y="1118378"/>
            <a:ext cx="7036373" cy="52472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4989" y="1372330"/>
            <a:ext cx="1124068" cy="140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6527" y="4339556"/>
            <a:ext cx="259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consistent with </a:t>
            </a:r>
            <a:br>
              <a:rPr lang="en-US" dirty="0" smtClean="0"/>
            </a:br>
            <a:r>
              <a:rPr lang="en-US" dirty="0" smtClean="0"/>
              <a:t>adapter sequences and</a:t>
            </a:r>
            <a:br>
              <a:rPr lang="en-US" dirty="0" smtClean="0"/>
            </a:br>
            <a:r>
              <a:rPr lang="en-US" dirty="0" smtClean="0"/>
              <a:t>barcodes/indices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34902" y="2773858"/>
            <a:ext cx="58394" cy="1565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691" y="2306682"/>
            <a:ext cx="31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adapter contamination</a:t>
            </a:r>
            <a:br>
              <a:rPr lang="en-US" dirty="0" smtClean="0"/>
            </a:br>
            <a:r>
              <a:rPr lang="en-US" dirty="0" smtClean="0"/>
              <a:t>consistent with short DNA</a:t>
            </a:r>
            <a:br>
              <a:rPr lang="en-US" dirty="0" smtClean="0"/>
            </a:br>
            <a:r>
              <a:rPr lang="en-US" dirty="0" smtClean="0"/>
              <a:t>fragments between adapters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7913" y="3230012"/>
            <a:ext cx="583932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2835" y="3230012"/>
            <a:ext cx="715316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0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NanoPlot</a:t>
            </a:r>
            <a:r>
              <a:rPr lang="en-US" dirty="0" smtClean="0"/>
              <a:t> </a:t>
            </a:r>
            <a:r>
              <a:rPr lang="en-US" dirty="0" smtClean="0"/>
              <a:t>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Iong</a:t>
            </a:r>
            <a:r>
              <a:rPr lang="en-US" dirty="0" smtClean="0"/>
              <a:t> read data (long read tools in infancy - change often).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does it tell you?</a:t>
            </a:r>
          </a:p>
          <a:p>
            <a:pPr lvl="1"/>
            <a:r>
              <a:rPr lang="en-US" dirty="0" smtClean="0"/>
              <a:t>Total </a:t>
            </a:r>
            <a:r>
              <a:rPr lang="en-US" dirty="0" smtClean="0"/>
              <a:t>data</a:t>
            </a:r>
            <a:endParaRPr lang="en-US" dirty="0" smtClean="0"/>
          </a:p>
          <a:p>
            <a:pPr lvl="1"/>
            <a:r>
              <a:rPr lang="en-US" dirty="0" smtClean="0"/>
              <a:t>Sequence </a:t>
            </a:r>
            <a:r>
              <a:rPr lang="en-US" dirty="0" smtClean="0"/>
              <a:t>length distribution</a:t>
            </a:r>
            <a:endParaRPr lang="en-US" dirty="0" smtClean="0"/>
          </a:p>
          <a:p>
            <a:pPr lvl="1"/>
            <a:r>
              <a:rPr lang="en-US" dirty="0" smtClean="0"/>
              <a:t>Sequence </a:t>
            </a:r>
            <a:r>
              <a:rPr lang="en-US" dirty="0" smtClean="0"/>
              <a:t>quality distribution</a:t>
            </a:r>
            <a:endParaRPr lang="en-US" dirty="0" smtClean="0"/>
          </a:p>
        </p:txBody>
      </p:sp>
      <p:pic>
        <p:nvPicPr>
          <p:cNvPr id="10" name="Picture 9" descr="HistogramRead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1" y="3637153"/>
            <a:ext cx="3449612" cy="2675327"/>
          </a:xfrm>
          <a:prstGeom prst="rect">
            <a:avLst/>
          </a:prstGeom>
        </p:spPr>
      </p:pic>
      <p:pic>
        <p:nvPicPr>
          <p:cNvPr id="11" name="Picture 10" descr="LengthvsQualityScatterPlot_k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54" y="1923957"/>
            <a:ext cx="4628924" cy="46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sources of contamination</a:t>
            </a:r>
          </a:p>
          <a:p>
            <a:pPr lvl="1"/>
            <a:r>
              <a:rPr lang="en-US" dirty="0" smtClean="0"/>
              <a:t>Unexpected organisms</a:t>
            </a:r>
          </a:p>
          <a:p>
            <a:pPr lvl="2"/>
            <a:r>
              <a:rPr lang="en-US" dirty="0" smtClean="0"/>
              <a:t>Bad reagents</a:t>
            </a:r>
          </a:p>
          <a:p>
            <a:pPr lvl="2"/>
            <a:r>
              <a:rPr lang="en-US" dirty="0" smtClean="0"/>
              <a:t>Lab contamination</a:t>
            </a:r>
          </a:p>
          <a:p>
            <a:pPr lvl="2"/>
            <a:r>
              <a:rPr lang="en-US" dirty="0" smtClean="0"/>
              <a:t>Sample cross over</a:t>
            </a:r>
          </a:p>
          <a:p>
            <a:pPr lvl="2"/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Artificial constructs</a:t>
            </a:r>
          </a:p>
          <a:p>
            <a:pPr lvl="2"/>
            <a:r>
              <a:rPr lang="en-GB" dirty="0" smtClean="0"/>
              <a:t>Adapters</a:t>
            </a:r>
            <a:endParaRPr lang="en-US" dirty="0" smtClean="0"/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Spike-in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Detection depends on your database.</a:t>
            </a:r>
          </a:p>
          <a:p>
            <a:endParaRPr lang="en-US" dirty="0"/>
          </a:p>
          <a:p>
            <a:r>
              <a:rPr lang="en-US" dirty="0" smtClean="0"/>
              <a:t>Many software:</a:t>
            </a:r>
          </a:p>
          <a:p>
            <a:pPr lvl="1"/>
            <a:r>
              <a:rPr lang="en-US" dirty="0" err="1"/>
              <a:t>Fastq</a:t>
            </a:r>
            <a:r>
              <a:rPr lang="en-US" dirty="0"/>
              <a:t> Screen</a:t>
            </a:r>
          </a:p>
          <a:p>
            <a:pPr lvl="1"/>
            <a:r>
              <a:rPr lang="en-US" dirty="0" smtClean="0"/>
              <a:t>Kraken</a:t>
            </a:r>
          </a:p>
          <a:p>
            <a:pPr lvl="1"/>
            <a:r>
              <a:rPr lang="en-US" dirty="0" err="1" smtClean="0"/>
              <a:t>Kaiju</a:t>
            </a:r>
            <a:endParaRPr lang="en-US" dirty="0" smtClean="0"/>
          </a:p>
          <a:p>
            <a:pPr lvl="1"/>
            <a:r>
              <a:rPr lang="en-US" dirty="0" smtClean="0"/>
              <a:t>Blast</a:t>
            </a:r>
          </a:p>
          <a:p>
            <a:pPr lvl="1"/>
            <a:r>
              <a:rPr lang="en-US" dirty="0" err="1" smtClean="0"/>
              <a:t>DeconSeq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- </a:t>
            </a:r>
            <a:r>
              <a:rPr lang="en-US" dirty="0" err="1" smtClean="0"/>
              <a:t>FastQ</a:t>
            </a:r>
            <a:r>
              <a:rPr lang="en-US" dirty="0" smtClean="0"/>
              <a:t>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073" r="-19073"/>
          <a:stretch>
            <a:fillRect/>
          </a:stretch>
        </p:blipFill>
        <p:spPr>
          <a:xfrm>
            <a:off x="457200" y="1600200"/>
            <a:ext cx="8229600" cy="252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71" y="4210491"/>
            <a:ext cx="5990912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search with Blast or </a:t>
            </a:r>
            <a:r>
              <a:rPr lang="en-US" dirty="0" err="1" smtClean="0"/>
              <a:t>Kaiju</a:t>
            </a:r>
            <a:r>
              <a:rPr lang="en-US" dirty="0" smtClean="0"/>
              <a:t> against </a:t>
            </a:r>
            <a:r>
              <a:rPr lang="en-US" dirty="0" err="1" smtClean="0"/>
              <a:t>nt</a:t>
            </a:r>
            <a:r>
              <a:rPr lang="en-US" dirty="0" smtClean="0"/>
              <a:t>/nr database</a:t>
            </a:r>
          </a:p>
          <a:p>
            <a:r>
              <a:rPr lang="en-US" dirty="0" err="1" smtClean="0"/>
              <a:t>Archea</a:t>
            </a:r>
            <a:r>
              <a:rPr lang="en-US" dirty="0" smtClean="0"/>
              <a:t>, Bacteria, and Virus search with Kraken.</a:t>
            </a:r>
          </a:p>
          <a:p>
            <a:r>
              <a:rPr lang="en-US" dirty="0" smtClean="0"/>
              <a:t>Kraken, </a:t>
            </a:r>
            <a:r>
              <a:rPr lang="en-US" dirty="0" err="1" smtClean="0"/>
              <a:t>Kaiju</a:t>
            </a:r>
            <a:r>
              <a:rPr lang="en-US" dirty="0"/>
              <a:t>,</a:t>
            </a:r>
            <a:r>
              <a:rPr lang="en-US" dirty="0" smtClean="0"/>
              <a:t> and Blast searches can be visualized with Krona.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432" t="17521" r="47994" b="15247"/>
          <a:stretch/>
        </p:blipFill>
        <p:spPr>
          <a:xfrm>
            <a:off x="322001" y="2606266"/>
            <a:ext cx="4038600" cy="3290748"/>
          </a:xfrm>
          <a:prstGeom prst="rect">
            <a:avLst/>
          </a:prstGeom>
        </p:spPr>
      </p:pic>
      <p:pic>
        <p:nvPicPr>
          <p:cNvPr id="5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7521" r="24736" b="15246"/>
          <a:stretch/>
        </p:blipFill>
        <p:spPr bwMode="auto">
          <a:xfrm>
            <a:off x="4753526" y="2606266"/>
            <a:ext cx="4038600" cy="32907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039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based contamination analyses are tricky</a:t>
            </a:r>
          </a:p>
          <a:p>
            <a:pPr lvl="1"/>
            <a:r>
              <a:rPr lang="en-US" dirty="0" smtClean="0"/>
              <a:t>Entirely dependent on your reference database</a:t>
            </a:r>
          </a:p>
          <a:p>
            <a:pPr lvl="2"/>
            <a:r>
              <a:rPr lang="en-US" dirty="0" smtClean="0"/>
              <a:t>Published contaminated sequence increases false positives</a:t>
            </a:r>
          </a:p>
          <a:p>
            <a:pPr lvl="1"/>
            <a:r>
              <a:rPr lang="en-US" dirty="0" smtClean="0"/>
              <a:t>Short k-</a:t>
            </a:r>
            <a:r>
              <a:rPr lang="en-US" dirty="0" err="1" smtClean="0"/>
              <a:t>mer</a:t>
            </a:r>
            <a:r>
              <a:rPr lang="en-US" dirty="0" smtClean="0"/>
              <a:t> matching increases alignment to multiple targets</a:t>
            </a:r>
          </a:p>
          <a:p>
            <a:pPr lvl="1"/>
            <a:r>
              <a:rPr lang="en-US" dirty="0" smtClean="0"/>
              <a:t>Unrelated organisms can contain similar strings of nucleotides</a:t>
            </a:r>
          </a:p>
        </p:txBody>
      </p:sp>
      <p:pic>
        <p:nvPicPr>
          <p:cNvPr id="7" name="Picture 6" descr="13059_2018_1554_Fig2_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" y="3066940"/>
            <a:ext cx="8559019" cy="3708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0578" y="6410894"/>
            <a:ext cx="198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Nasko</a:t>
            </a:r>
            <a:r>
              <a:rPr lang="en-US" dirty="0" smtClean="0"/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sequence - Control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Spike-ins are useful for QC but are often not filtered out.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: Modified </a:t>
            </a:r>
            <a:r>
              <a:rPr lang="en-US" dirty="0" err="1" smtClean="0"/>
              <a:t>PhiX</a:t>
            </a:r>
            <a:r>
              <a:rPr lang="en-US" dirty="0" smtClean="0"/>
              <a:t> genome.</a:t>
            </a:r>
            <a:endParaRPr lang="en-US" dirty="0"/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/ ONT: </a:t>
            </a:r>
            <a:r>
              <a:rPr lang="en-US" dirty="0" smtClean="0"/>
              <a:t>Lambda </a:t>
            </a:r>
            <a:r>
              <a:rPr lang="en-US" dirty="0" smtClean="0"/>
              <a:t>phage.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762"/>
            <a:ext cx="9144000" cy="111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3639922"/>
            <a:ext cx="4000222" cy="300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22" y="3639922"/>
            <a:ext cx="4000224" cy="300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558" y="2979534"/>
            <a:ext cx="435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reads are longer than Sample reads indicating good sequencing but bad Sample DNA quality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17259" y="3796954"/>
            <a:ext cx="727551" cy="1481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data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155" y="3360438"/>
            <a:ext cx="2513904" cy="8773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78059" y="5159049"/>
            <a:ext cx="2513904" cy="8773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Alignment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91963" y="3360438"/>
            <a:ext cx="2513904" cy="8773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Deduplication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05724" y="1689130"/>
            <a:ext cx="2513904" cy="8773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Subsampling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45648" y="1689130"/>
            <a:ext cx="2513904" cy="8773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Normalization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7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adapter read through.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to date list of </a:t>
            </a:r>
            <a:r>
              <a:rPr lang="en-US" dirty="0" err="1" smtClean="0"/>
              <a:t>Illumina</a:t>
            </a:r>
            <a:r>
              <a:rPr lang="en-US" dirty="0" smtClean="0"/>
              <a:t> adapters: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support.illumina.com</a:t>
            </a:r>
            <a:r>
              <a:rPr lang="en-US" sz="1600" dirty="0"/>
              <a:t>/downloads/</a:t>
            </a:r>
            <a:r>
              <a:rPr lang="en-US" sz="1600" dirty="0" err="1"/>
              <a:t>illumina</a:t>
            </a:r>
            <a:r>
              <a:rPr lang="en-US" sz="1600" dirty="0"/>
              <a:t>-customer-sequence-</a:t>
            </a:r>
            <a:r>
              <a:rPr lang="en-US" sz="1600" dirty="0" err="1"/>
              <a:t>letter.html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914"/>
            <a:ext cx="6193597" cy="363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8936" r="51074"/>
          <a:stretch/>
        </p:blipFill>
        <p:spPr>
          <a:xfrm>
            <a:off x="6650797" y="3722907"/>
            <a:ext cx="2352061" cy="1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poor quality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97" y="1652222"/>
            <a:ext cx="5777361" cy="3991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90" y="5941497"/>
            <a:ext cx="694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opinion: Don’t trim on quality. Let the assembler correction and </a:t>
            </a:r>
            <a:br>
              <a:rPr lang="en-US" dirty="0" smtClean="0"/>
            </a:br>
            <a:r>
              <a:rPr lang="en-US" dirty="0" smtClean="0"/>
              <a:t>consensus correction deal with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990" b="-7990"/>
          <a:stretch>
            <a:fillRect/>
          </a:stretch>
        </p:blipFill>
        <p:spPr>
          <a:xfrm>
            <a:off x="1119665" y="1173871"/>
            <a:ext cx="6893106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7" y="3651653"/>
            <a:ext cx="3460659" cy="2895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44" y="3651653"/>
            <a:ext cx="2144754" cy="289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52" y="3651653"/>
            <a:ext cx="3044447" cy="28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tools available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endParaRPr lang="en-US" dirty="0" smtClean="0"/>
          </a:p>
          <a:p>
            <a:pPr lvl="1"/>
            <a:r>
              <a:rPr lang="en-US" dirty="0" err="1" smtClean="0"/>
              <a:t>AlienTrimmer</a:t>
            </a:r>
            <a:endParaRPr lang="en-US" dirty="0" smtClean="0"/>
          </a:p>
          <a:p>
            <a:pPr lvl="1"/>
            <a:r>
              <a:rPr lang="en-US" dirty="0" smtClean="0"/>
              <a:t>Sickle</a:t>
            </a:r>
          </a:p>
          <a:p>
            <a:pPr lvl="1"/>
            <a:r>
              <a:rPr lang="en-US" dirty="0" smtClean="0"/>
              <a:t>Trim Galore</a:t>
            </a:r>
          </a:p>
          <a:p>
            <a:pPr lvl="1"/>
            <a:r>
              <a:rPr lang="en-US" dirty="0" smtClean="0"/>
              <a:t>Scythe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Warning:</a:t>
            </a:r>
            <a:r>
              <a:rPr lang="en-US" dirty="0"/>
              <a:t> Some assemblers expect untrimmed </a:t>
            </a:r>
            <a:r>
              <a:rPr lang="en-US" dirty="0" smtClean="0"/>
              <a:t>input.</a:t>
            </a:r>
            <a:endParaRPr lang="en-US" dirty="0"/>
          </a:p>
          <a:p>
            <a:pPr lvl="1"/>
            <a:r>
              <a:rPr lang="en-US" dirty="0" err="1"/>
              <a:t>Allpaths</a:t>
            </a:r>
            <a:r>
              <a:rPr lang="en-US" dirty="0"/>
              <a:t>-LG</a:t>
            </a:r>
          </a:p>
          <a:p>
            <a:pPr lvl="1"/>
            <a:r>
              <a:rPr lang="en-US" dirty="0"/>
              <a:t>Mira</a:t>
            </a:r>
          </a:p>
          <a:p>
            <a:pPr lvl="1"/>
            <a:r>
              <a:rPr lang="en-US" dirty="0"/>
              <a:t>Spades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886" y="5270921"/>
            <a:ext cx="46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BBMerge</a:t>
            </a:r>
            <a:r>
              <a:rPr lang="en-US" dirty="0"/>
              <a:t> can be used to discover </a:t>
            </a:r>
            <a:r>
              <a:rPr lang="en-US" dirty="0" smtClean="0"/>
              <a:t>adapters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7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Illumina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What does it tell you?</a:t>
            </a:r>
          </a:p>
          <a:p>
            <a:pPr lvl="1"/>
            <a:r>
              <a:rPr lang="en-US" dirty="0" smtClean="0"/>
              <a:t>Total read pairs</a:t>
            </a:r>
          </a:p>
          <a:p>
            <a:pPr lvl="1"/>
            <a:r>
              <a:rPr lang="en-US" dirty="0" smtClean="0"/>
              <a:t>Sequence length</a:t>
            </a:r>
          </a:p>
          <a:p>
            <a:pPr lvl="1"/>
            <a:r>
              <a:rPr lang="en-US" dirty="0" smtClean="0"/>
              <a:t>Quality Score Encoding</a:t>
            </a:r>
          </a:p>
          <a:p>
            <a:pPr lvl="1"/>
            <a:r>
              <a:rPr lang="en-US" dirty="0" smtClean="0"/>
              <a:t>Average GC%</a:t>
            </a:r>
          </a:p>
          <a:p>
            <a:pPr lvl="1"/>
            <a:r>
              <a:rPr lang="en-US" dirty="0" smtClean="0"/>
              <a:t>Base quality along the read</a:t>
            </a:r>
          </a:p>
          <a:p>
            <a:pPr lvl="1"/>
            <a:r>
              <a:rPr lang="en-US" dirty="0" smtClean="0"/>
              <a:t>Nucleotide % along the read</a:t>
            </a:r>
          </a:p>
          <a:p>
            <a:pPr lvl="1"/>
            <a:r>
              <a:rPr lang="en-US" dirty="0" smtClean="0"/>
              <a:t>Sequence GC content</a:t>
            </a:r>
          </a:p>
          <a:p>
            <a:pPr lvl="1"/>
            <a:r>
              <a:rPr lang="en-US" dirty="0" smtClean="0"/>
              <a:t>Duplication %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endParaRPr lang="en-US" dirty="0"/>
          </a:p>
          <a:p>
            <a:r>
              <a:rPr lang="en-US" dirty="0" smtClean="0"/>
              <a:t>Look at </a:t>
            </a:r>
            <a:r>
              <a:rPr lang="en-US" dirty="0" err="1" smtClean="0"/>
              <a:t>MultiQC</a:t>
            </a:r>
            <a:r>
              <a:rPr lang="en-US" dirty="0" smtClean="0"/>
              <a:t> for multiple </a:t>
            </a:r>
            <a:br>
              <a:rPr lang="en-US" dirty="0" smtClean="0"/>
            </a:br>
            <a:r>
              <a:rPr lang="en-US" dirty="0" smtClean="0"/>
              <a:t>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397676" y="1409643"/>
            <a:ext cx="2160301" cy="13000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452" t="19231" r="14260" b="14019"/>
          <a:stretch/>
        </p:blipFill>
        <p:spPr>
          <a:xfrm>
            <a:off x="6557978" y="1409643"/>
            <a:ext cx="2293768" cy="14219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8946" t="21224" r="13278" b="13095"/>
          <a:stretch/>
        </p:blipFill>
        <p:spPr>
          <a:xfrm>
            <a:off x="4397677" y="2831581"/>
            <a:ext cx="2160301" cy="130842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/>
          <a:srcRect l="18787" t="21988" r="25847" b="12841"/>
          <a:stretch/>
        </p:blipFill>
        <p:spPr>
          <a:xfrm>
            <a:off x="6437832" y="2831581"/>
            <a:ext cx="2293768" cy="1308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l="18946" t="21479" r="26643" b="12841"/>
          <a:stretch/>
        </p:blipFill>
        <p:spPr>
          <a:xfrm>
            <a:off x="4397677" y="4140010"/>
            <a:ext cx="2031416" cy="153256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/>
          <a:srcRect l="16535" t="18464" r="24489" b="12485"/>
          <a:stretch/>
        </p:blipFill>
        <p:spPr>
          <a:xfrm>
            <a:off x="6437832" y="4140010"/>
            <a:ext cx="2298504" cy="1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14" name="Content Placeholder 13" descr="adapters_in_seq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r="8293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16" name="TextBox 15"/>
          <p:cNvSpPr txBox="1"/>
          <p:nvPr/>
        </p:nvSpPr>
        <p:spPr>
          <a:xfrm>
            <a:off x="307885" y="6126163"/>
            <a:ext cx="847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Highlighted primer sequence shows the start of adapters in </a:t>
            </a:r>
            <a:r>
              <a:rPr lang="en-US" dirty="0" err="1" smtClean="0"/>
              <a:t>Illumina</a:t>
            </a:r>
            <a:r>
              <a:rPr lang="en-US" dirty="0" smtClean="0"/>
              <a:t> paired reads and the symmetric nature of the pattern (check you’re trimming correct adapter).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 descr="PacBio_adaptermisinden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16" r="-17116"/>
          <a:stretch>
            <a:fillRect/>
          </a:stretch>
        </p:blipFill>
        <p:spPr>
          <a:xfrm>
            <a:off x="307885" y="1905707"/>
            <a:ext cx="8543861" cy="4952293"/>
          </a:xfrm>
        </p:spPr>
      </p:pic>
      <p:sp>
        <p:nvSpPr>
          <p:cNvPr id="5" name="TextBox 4"/>
          <p:cNvSpPr txBox="1"/>
          <p:nvPr/>
        </p:nvSpPr>
        <p:spPr>
          <a:xfrm>
            <a:off x="307885" y="1155592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SMRTbell</a:t>
            </a:r>
            <a:r>
              <a:rPr lang="en-US" dirty="0" smtClean="0"/>
              <a:t> adapter: </a:t>
            </a:r>
          </a:p>
          <a:p>
            <a:r>
              <a:rPr lang="en-US" dirty="0" smtClean="0"/>
              <a:t>ATCTCTCTCTTTTCCTCCTCCTCCGTTGTTGTTGTTGAGAGAGAT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Duplication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duplicates arise?</a:t>
            </a:r>
          </a:p>
          <a:p>
            <a:pPr lvl="1"/>
            <a:r>
              <a:rPr lang="en-US" dirty="0" smtClean="0"/>
              <a:t>Optical duplicates (amplified cluster mistaken for multiple clusters)</a:t>
            </a:r>
          </a:p>
          <a:p>
            <a:pPr lvl="1"/>
            <a:r>
              <a:rPr lang="en-US" dirty="0" smtClean="0"/>
              <a:t>PCR duplicates </a:t>
            </a:r>
          </a:p>
          <a:p>
            <a:pPr lvl="1"/>
            <a:endParaRPr lang="en-US" dirty="0"/>
          </a:p>
          <a:p>
            <a:r>
              <a:rPr lang="en-US" dirty="0" smtClean="0"/>
              <a:t>Why are duplicates bad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Often indicates library preparation error</a:t>
            </a:r>
            <a:endParaRPr lang="en-US" dirty="0" smtClean="0"/>
          </a:p>
          <a:p>
            <a:pPr lvl="1"/>
            <a:r>
              <a:rPr lang="en-US" dirty="0"/>
              <a:t>Poor overlap information</a:t>
            </a:r>
          </a:p>
          <a:p>
            <a:pPr lvl="1"/>
            <a:r>
              <a:rPr lang="en-US" dirty="0" smtClean="0"/>
              <a:t>Increased complexity, computation time, and resources</a:t>
            </a:r>
          </a:p>
          <a:p>
            <a:pPr lvl="1"/>
            <a:endParaRPr lang="en-US" dirty="0"/>
          </a:p>
          <a:p>
            <a:r>
              <a:rPr lang="en-US" dirty="0" smtClean="0"/>
              <a:t>How to remove duplicates: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err="1" smtClean="0"/>
              <a:t>FastUniq</a:t>
            </a:r>
            <a:endParaRPr lang="en-US" dirty="0"/>
          </a:p>
          <a:p>
            <a:pPr lvl="1"/>
            <a:r>
              <a:rPr lang="en-US" dirty="0" err="1" smtClean="0"/>
              <a:t>ParDRe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7692" y="4201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0092" y="4354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0637" y="4506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4892" y="4659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7292" y="4811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9692" y="4963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4042" y="5116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4587" y="5268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8747" y="5421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9292" y="5573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9837" y="5725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74092" y="5878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88442" y="6030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88888" y="4351596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6285" y="47980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11318" y="542638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7608" y="600121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4857" y="449062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534" y="51322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3368" y="465104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5127" y="525260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85032" y="585416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based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Contaminants identified from Blast, Kraken, </a:t>
            </a:r>
            <a:r>
              <a:rPr lang="en-US" dirty="0" err="1" smtClean="0"/>
              <a:t>Kaiju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imply available references.</a:t>
            </a:r>
          </a:p>
          <a:p>
            <a:endParaRPr lang="en-US" dirty="0"/>
          </a:p>
          <a:p>
            <a:r>
              <a:rPr lang="en-US" dirty="0" smtClean="0"/>
              <a:t>Reads can be aligned to these sequences.</a:t>
            </a:r>
          </a:p>
          <a:p>
            <a:endParaRPr lang="en-US" dirty="0"/>
          </a:p>
          <a:p>
            <a:r>
              <a:rPr lang="en-US" dirty="0" smtClean="0"/>
              <a:t>Filter out reads that align uniquely to those sequences.</a:t>
            </a:r>
          </a:p>
          <a:p>
            <a:pPr lvl="1"/>
            <a:r>
              <a:rPr lang="en-US" dirty="0" smtClean="0"/>
              <a:t>This can still over-filter.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Alternatively, filter contaminants after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2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/ </a:t>
            </a:r>
            <a:r>
              <a:rPr lang="en-US" dirty="0" err="1" smtClean="0"/>
              <a:t>NanoPlot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iagnostic </a:t>
            </a:r>
            <a:r>
              <a:rPr lang="en-US" dirty="0" smtClean="0"/>
              <a:t>plots</a:t>
            </a:r>
          </a:p>
          <a:p>
            <a:pPr lvl="1"/>
            <a:endParaRPr lang="en-US" dirty="0"/>
          </a:p>
          <a:p>
            <a:r>
              <a:rPr lang="en-US" dirty="0" smtClean="0"/>
              <a:t>Trim adapter sequence.</a:t>
            </a:r>
          </a:p>
          <a:p>
            <a:endParaRPr lang="en-US" dirty="0"/>
          </a:p>
          <a:p>
            <a:r>
              <a:rPr lang="en-US" dirty="0" smtClean="0"/>
              <a:t>Remove duplicates from heavily duplicated data. </a:t>
            </a:r>
          </a:p>
          <a:p>
            <a:endParaRPr lang="en-US" dirty="0"/>
          </a:p>
          <a:p>
            <a:r>
              <a:rPr lang="en-US" dirty="0" smtClean="0"/>
              <a:t>Treat </a:t>
            </a:r>
            <a:r>
              <a:rPr lang="en-US" dirty="0" smtClean="0"/>
              <a:t>early contamination </a:t>
            </a:r>
            <a:r>
              <a:rPr lang="en-US" dirty="0" smtClean="0"/>
              <a:t>analyses as suggestive.</a:t>
            </a:r>
          </a:p>
          <a:p>
            <a:endParaRPr lang="en-US" dirty="0"/>
          </a:p>
          <a:p>
            <a:r>
              <a:rPr lang="en-US" dirty="0" smtClean="0"/>
              <a:t>Remove heavy contamination.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57200" y="1565963"/>
            <a:ext cx="8398131" cy="45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</p:spTree>
    <p:extLst>
      <p:ext uri="{BB962C8B-B14F-4D97-AF65-F5344CB8AC3E}">
        <p14:creationId xmlns:p14="http://schemas.microsoft.com/office/powerpoint/2010/main" val="28113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  <p:sp>
        <p:nvSpPr>
          <p:cNvPr id="3" name="TextBox 2"/>
          <p:cNvSpPr txBox="1"/>
          <p:nvPr/>
        </p:nvSpPr>
        <p:spPr>
          <a:xfrm>
            <a:off x="1057090" y="4034519"/>
            <a:ext cx="351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Q(20) =&gt; Error probability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90" y="2751068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Q(30) =&gt; Error probability = 0.001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7090" y="1139826"/>
            <a:ext cx="377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Q(40) =&gt; Error probability = 0.0001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67047" y="3849853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446" y="155404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line = mean 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2476" y="4867696"/>
            <a:ext cx="385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Normal: Quality tends to degrade</a:t>
            </a:r>
          </a:p>
          <a:p>
            <a:r>
              <a:rPr lang="en-US" dirty="0"/>
              <a:t> </a:t>
            </a:r>
            <a:r>
              <a:rPr lang="en-US" dirty="0" smtClean="0"/>
              <a:t>near end of read. </a:t>
            </a:r>
          </a:p>
          <a:p>
            <a:r>
              <a:rPr lang="en-US" dirty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read pair file often has slightly</a:t>
            </a:r>
          </a:p>
          <a:p>
            <a:r>
              <a:rPr lang="en-US" dirty="0" smtClean="0"/>
              <a:t> better scores than 2</a:t>
            </a:r>
            <a:r>
              <a:rPr lang="en-US" baseline="30000" dirty="0" smtClean="0"/>
              <a:t>nd</a:t>
            </a:r>
            <a:r>
              <a:rPr lang="en-US" dirty="0" smtClean="0"/>
              <a:t> read pair file.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43689" y="3563238"/>
            <a:ext cx="1138667" cy="1328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8398487" y="207680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060466" y="3296121"/>
            <a:ext cx="14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Reasonable</a:t>
            </a:r>
            <a:br>
              <a:rPr lang="en-US" dirty="0" smtClean="0"/>
            </a:br>
            <a:r>
              <a:rPr lang="en-US" dirty="0" smtClean="0"/>
              <a:t>Quality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98487" y="483651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325747" y="2073094"/>
            <a:ext cx="219175" cy="10327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8325747" y="3134999"/>
            <a:ext cx="219175" cy="9141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340345" y="4078316"/>
            <a:ext cx="219175" cy="20335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6052" y="6363725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4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8" b="105"/>
          <a:stretch/>
        </p:blipFill>
        <p:spPr>
          <a:xfrm>
            <a:off x="457200" y="1323474"/>
            <a:ext cx="8229600" cy="5066631"/>
          </a:xfrm>
        </p:spPr>
      </p:pic>
      <p:sp>
        <p:nvSpPr>
          <p:cNvPr id="3" name="TextBox 2"/>
          <p:cNvSpPr txBox="1"/>
          <p:nvPr/>
        </p:nvSpPr>
        <p:spPr>
          <a:xfrm>
            <a:off x="6844632" y="6352492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</p:spTree>
    <p:extLst>
      <p:ext uri="{BB962C8B-B14F-4D97-AF65-F5344CB8AC3E}">
        <p14:creationId xmlns:p14="http://schemas.microsoft.com/office/powerpoint/2010/main" val="7294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  <p:sp>
        <p:nvSpPr>
          <p:cNvPr id="3" name="Oval 2"/>
          <p:cNvSpPr/>
          <p:nvPr/>
        </p:nvSpPr>
        <p:spPr>
          <a:xfrm>
            <a:off x="846700" y="4408975"/>
            <a:ext cx="1124068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2462" y="2905252"/>
            <a:ext cx="5803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Result: First few bases are not quite uniform.</a:t>
            </a:r>
          </a:p>
          <a:p>
            <a:r>
              <a:rPr lang="en-US" dirty="0"/>
              <a:t> </a:t>
            </a:r>
            <a:r>
              <a:rPr lang="en-US" dirty="0" smtClean="0"/>
              <a:t>Caused by </a:t>
            </a:r>
            <a:r>
              <a:rPr lang="en-US" dirty="0" err="1" smtClean="0"/>
              <a:t>Illumina</a:t>
            </a:r>
            <a:r>
              <a:rPr lang="en-US" dirty="0" smtClean="0"/>
              <a:t> primers. Results in minor fragment </a:t>
            </a:r>
          </a:p>
          <a:p>
            <a:r>
              <a:rPr lang="en-US" dirty="0"/>
              <a:t> </a:t>
            </a:r>
            <a:r>
              <a:rPr lang="en-US" dirty="0" smtClean="0"/>
              <a:t>selection bias. </a:t>
            </a:r>
          </a:p>
          <a:p>
            <a:r>
              <a:rPr lang="en-US" dirty="0" smtClean="0"/>
              <a:t>Note: Trimming bases hides the bias. It does not fix it.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" idx="7"/>
          </p:cNvCxnSpPr>
          <p:nvPr/>
        </p:nvCxnSpPr>
        <p:spPr>
          <a:xfrm flipH="1">
            <a:off x="1806152" y="4105581"/>
            <a:ext cx="456582" cy="512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6221" y="5455771"/>
            <a:ext cx="48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GC%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6185" y="5270332"/>
            <a:ext cx="0" cy="3211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6221" y="4360846"/>
            <a:ext cx="474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AT%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11587" y="4618500"/>
            <a:ext cx="0" cy="257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163312</TotalTime>
  <Words>760</Words>
  <Application>Microsoft Macintosh PowerPoint</Application>
  <PresentationFormat>On-screen Show (4:3)</PresentationFormat>
  <Paragraphs>201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Sequence Quality Assessment</vt:lpstr>
      <vt:lpstr>NanoPlot - Summarizing data</vt:lpstr>
      <vt:lpstr>FastQC - Summarizing data</vt:lpstr>
      <vt:lpstr>FastQC</vt:lpstr>
      <vt:lpstr>FastQC </vt:lpstr>
      <vt:lpstr>FastQC 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Contamination</vt:lpstr>
      <vt:lpstr>Contamination - FastQ Screen</vt:lpstr>
      <vt:lpstr>Contamination Analyses</vt:lpstr>
      <vt:lpstr>Contamination Analyses</vt:lpstr>
      <vt:lpstr>Spike-in sequence - Control reads</vt:lpstr>
      <vt:lpstr>Filtering data</vt:lpstr>
      <vt:lpstr>Trimming reads</vt:lpstr>
      <vt:lpstr>Trimming reads</vt:lpstr>
      <vt:lpstr>Trimming reads</vt:lpstr>
      <vt:lpstr>Trimming reads</vt:lpstr>
      <vt:lpstr>Trimming reads</vt:lpstr>
      <vt:lpstr>Trimming reads</vt:lpstr>
      <vt:lpstr>Duplication Removal</vt:lpstr>
      <vt:lpstr>Reference based filtering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408</cp:revision>
  <dcterms:created xsi:type="dcterms:W3CDTF">2016-08-17T14:19:15Z</dcterms:created>
  <dcterms:modified xsi:type="dcterms:W3CDTF">2018-11-18T22:44:44Z</dcterms:modified>
</cp:coreProperties>
</file>